
<file path=[Content_Types].xml><?xml version="1.0" encoding="utf-8"?>
<Types xmlns="http://schemas.openxmlformats.org/package/2006/content-types">
  <Default Extension="png" ContentType="image/png"/>
  <Default Extension="bmp" ContentType="image/bmp"/>
  <Default Extension="pdf" ContentType="application/pdf"/>
  <Default Extension="rels" ContentType="application/vnd.openxmlformats-package.relationships+xml"/>
  <Default Extension="jpeg" ContentType="image/jpg"/>
  <Default Extension="mov" ContentType="application/movie"/>
  <Default Extension="xml" ContentType="application/xml"/>
  <Default Extension="gif" ContentType="image/gif"/>
  <Default Extension="tif" ContentType="image/tif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1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ommentAuthors" Target="commentAuthors.xml"/><Relationship Id="rId21" Type="http://schemas.openxmlformats.org/officeDocument/2006/relationships/slide" Target="slides/slide14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ustomXml" Target="../customXml/item3.xml"/><Relationship Id="rId2" Type="http://schemas.openxmlformats.org/officeDocument/2006/relationships/viewProps" Target="viewProps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presProps" Target="presProps.xml"/><Relationship Id="rId6" Type="http://schemas.openxmlformats.org/officeDocument/2006/relationships/theme" Target="theme/theme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ustomXml" Target="../customXml/item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ustomXml" Target="../customXml/item1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8" Type="http://schemas.openxmlformats.org/officeDocument/2006/relationships/slide" Target="slides/slide1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10938"/>
          <c:y val="0.0697154"/>
          <c:w val="0.933906"/>
          <c:h val="0.8233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Computation Time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Small (3,000 Vertices)</c:v>
                </c:pt>
                <c:pt idx="1">
                  <c:v>Medium (6,000 Vertices)</c:v>
                </c:pt>
                <c:pt idx="2">
                  <c:v>Large (11,000 Vertices)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1.000000</c:v>
                </c:pt>
                <c:pt idx="1">
                  <c:v>3.000000</c:v>
                </c:pt>
                <c:pt idx="2">
                  <c:v>6.000000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.5"/>
        <c:minorUnit val="0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3.jpeg"/><Relationship Id="rId4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chart" Target="../charts/chart1.xml"/><Relationship Id="rId4" Type="http://schemas.openxmlformats.org/officeDocument/2006/relationships/image" Target="../media/image2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image" Target="../media/image1.gif"/><Relationship Id="rId5" Type="http://schemas.openxmlformats.org/officeDocument/2006/relationships/image" Target="../media/image4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25.png"/><Relationship Id="rId4" Type="http://schemas.openxmlformats.org/officeDocument/2006/relationships/image" Target="../media/image6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luis@cs.unc.edu" TargetMode="External"/><Relationship Id="rId3" Type="http://schemas.openxmlformats.org/officeDocument/2006/relationships/image" Target="../media/image3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.g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gif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203200"/>
            <a:ext cx="10464800" cy="2002483"/>
          </a:xfrm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/>
            <a:r>
              <a:t>Interactive-rate Motion Planning for Concentric Tube Robots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812800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549148">
              <a:defRPr sz="3666"/>
            </a:pPr>
            <a:r>
              <a:t>Luis G. Torres, Cenk Baykal, and Ron Alterovitz</a:t>
            </a:r>
          </a:p>
          <a:p>
            <a:pPr defTabSz="549148">
              <a:defRPr sz="3008"/>
            </a:pPr>
            <a:r>
              <a:t>University of North Carolina at Chapel Hill</a:t>
            </a:r>
          </a:p>
        </p:txBody>
      </p:sp>
      <p:pic>
        <p:nvPicPr>
          <p:cNvPr id="121" name="cover-phanto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5708" y="2317742"/>
            <a:ext cx="5699560" cy="5699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22" name="interface-1-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3406" y="5269397"/>
            <a:ext cx="2765686" cy="27656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23" name="interface-2-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3406" y="2298599"/>
            <a:ext cx="2765686" cy="27656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4" name="Shape 124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Collision-free Roadmap</a:t>
            </a:r>
          </a:p>
        </p:txBody>
      </p:sp>
      <p:sp>
        <p:nvSpPr>
          <p:cNvPr id="196" name="Shape 1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Shape 197"/>
          <p:cNvSpPr/>
          <p:nvPr/>
        </p:nvSpPr>
        <p:spPr>
          <a:xfrm>
            <a:off x="1025078" y="2628900"/>
            <a:ext cx="10954644" cy="5765800"/>
          </a:xfrm>
          <a:prstGeom prst="rect">
            <a:avLst/>
          </a:prstGeom>
          <a:solidFill>
            <a:srgbClr val="86E8FF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641248" y="8531224"/>
            <a:ext cx="1172230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Rapidly-exploring Random Graph (Karaman and Frazzoli, 2010)</a:t>
            </a:r>
          </a:p>
        </p:txBody>
      </p:sp>
      <p:sp>
        <p:nvSpPr>
          <p:cNvPr id="199" name="Shape 199"/>
          <p:cNvSpPr/>
          <p:nvPr/>
        </p:nvSpPr>
        <p:spPr>
          <a:xfrm>
            <a:off x="1231900" y="7797800"/>
            <a:ext cx="381000" cy="381000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1043483" y="2643110"/>
            <a:ext cx="8902361" cy="4680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658"/>
                </a:moveTo>
                <a:lnTo>
                  <a:pt x="3502" y="15034"/>
                </a:lnTo>
                <a:lnTo>
                  <a:pt x="6586" y="21600"/>
                </a:lnTo>
                <a:lnTo>
                  <a:pt x="8751" y="21395"/>
                </a:lnTo>
                <a:lnTo>
                  <a:pt x="8641" y="16667"/>
                </a:lnTo>
                <a:lnTo>
                  <a:pt x="11026" y="11934"/>
                </a:lnTo>
                <a:lnTo>
                  <a:pt x="15935" y="12672"/>
                </a:lnTo>
                <a:lnTo>
                  <a:pt x="17579" y="9324"/>
                </a:lnTo>
                <a:lnTo>
                  <a:pt x="20233" y="4789"/>
                </a:lnTo>
                <a:lnTo>
                  <a:pt x="21600" y="0"/>
                </a:lnTo>
                <a:lnTo>
                  <a:pt x="14224" y="4396"/>
                </a:lnTo>
                <a:lnTo>
                  <a:pt x="12767" y="3795"/>
                </a:lnTo>
                <a:lnTo>
                  <a:pt x="9929" y="8353"/>
                </a:lnTo>
                <a:lnTo>
                  <a:pt x="5837" y="10562"/>
                </a:lnTo>
                <a:lnTo>
                  <a:pt x="29" y="12765"/>
                </a:lnTo>
                <a:lnTo>
                  <a:pt x="0" y="20658"/>
                </a:lnTo>
                <a:close/>
              </a:path>
            </a:pathLst>
          </a:custGeom>
          <a:blipFill>
            <a:blip r:embed="rId2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1" name="Shape 201"/>
          <p:cNvSpPr/>
          <p:nvPr/>
        </p:nvSpPr>
        <p:spPr>
          <a:xfrm>
            <a:off x="2130127" y="4719921"/>
            <a:ext cx="9856052" cy="3709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765" y="18923"/>
                </a:lnTo>
                <a:lnTo>
                  <a:pt x="6337" y="20760"/>
                </a:lnTo>
                <a:lnTo>
                  <a:pt x="8169" y="18800"/>
                </a:lnTo>
                <a:lnTo>
                  <a:pt x="17356" y="15080"/>
                </a:lnTo>
                <a:lnTo>
                  <a:pt x="15207" y="11550"/>
                </a:lnTo>
                <a:lnTo>
                  <a:pt x="18965" y="9940"/>
                </a:lnTo>
                <a:lnTo>
                  <a:pt x="18198" y="0"/>
                </a:lnTo>
                <a:lnTo>
                  <a:pt x="21600" y="3267"/>
                </a:lnTo>
                <a:lnTo>
                  <a:pt x="21552" y="21522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2" name="Shape 202"/>
          <p:cNvSpPr/>
          <p:nvPr/>
        </p:nvSpPr>
        <p:spPr>
          <a:xfrm>
            <a:off x="2461669" y="4443646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 flipV="1">
            <a:off x="1583878" y="7182693"/>
            <a:ext cx="1374429" cy="7536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4" name="Shape 204"/>
          <p:cNvSpPr/>
          <p:nvPr/>
        </p:nvSpPr>
        <p:spPr>
          <a:xfrm>
            <a:off x="8521700" y="6946900"/>
            <a:ext cx="381000" cy="381000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5" name="Shape 205"/>
          <p:cNvSpPr/>
          <p:nvPr/>
        </p:nvSpPr>
        <p:spPr>
          <a:xfrm flipV="1">
            <a:off x="1619597" y="7830143"/>
            <a:ext cx="1511549" cy="1753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>
            <a:off x="1079500" y="5046619"/>
            <a:ext cx="4193970" cy="4193971"/>
          </a:xfrm>
          <a:prstGeom prst="ellips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7" name="Shape 207"/>
          <p:cNvSpPr/>
          <p:nvPr/>
        </p:nvSpPr>
        <p:spPr>
          <a:xfrm flipH="1" flipV="1">
            <a:off x="3223220" y="7258415"/>
            <a:ext cx="39292" cy="3877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08" name="Shape 208"/>
          <p:cNvSpPr/>
          <p:nvPr/>
        </p:nvSpPr>
        <p:spPr>
          <a:xfrm>
            <a:off x="10095309" y="53349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09" name="Shape 209"/>
          <p:cNvSpPr/>
          <p:nvPr/>
        </p:nvSpPr>
        <p:spPr>
          <a:xfrm flipV="1">
            <a:off x="3516853" y="7317514"/>
            <a:ext cx="1393204" cy="4377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0" name="Shape 210"/>
          <p:cNvSpPr/>
          <p:nvPr/>
        </p:nvSpPr>
        <p:spPr>
          <a:xfrm>
            <a:off x="2908300" y="5224419"/>
            <a:ext cx="4193970" cy="4193971"/>
          </a:xfrm>
          <a:prstGeom prst="ellipse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3175545" y="7114529"/>
            <a:ext cx="1733948" cy="69306"/>
          </a:xfrm>
          <a:prstGeom prst="line">
            <a:avLst/>
          </a:prstGeom>
          <a:ln w="63500">
            <a:solidFill>
              <a:srgbClr val="EC3017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2" name="Shape 212"/>
          <p:cNvSpPr/>
          <p:nvPr/>
        </p:nvSpPr>
        <p:spPr>
          <a:xfrm>
            <a:off x="6425009" y="72780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7491809" y="61604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5447109" y="60461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7555309" y="69732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787209" y="60461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7999809" y="50301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9868898" y="60461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9047559" y="5360987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787209" y="4134346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0209609" y="4145734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9727009" y="31378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0514409" y="3588246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1466909" y="43316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1620899" y="67319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4814785" y="7817528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7" name="Shape 227"/>
          <p:cNvSpPr/>
          <p:nvPr/>
        </p:nvSpPr>
        <p:spPr>
          <a:xfrm>
            <a:off x="5707352" y="7130904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6425009" y="61604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2016323" y="6932810"/>
            <a:ext cx="914748" cy="1217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1453157" y="7121354"/>
            <a:ext cx="313483" cy="6861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1" name="Shape 231"/>
          <p:cNvSpPr/>
          <p:nvPr/>
        </p:nvSpPr>
        <p:spPr>
          <a:xfrm flipV="1">
            <a:off x="5020837" y="7421379"/>
            <a:ext cx="39539" cy="3976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2" name="Shape 232"/>
          <p:cNvSpPr/>
          <p:nvPr/>
        </p:nvSpPr>
        <p:spPr>
          <a:xfrm>
            <a:off x="5244493" y="7275065"/>
            <a:ext cx="465932" cy="393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3" name="Shape 233"/>
          <p:cNvSpPr/>
          <p:nvPr/>
        </p:nvSpPr>
        <p:spPr>
          <a:xfrm flipV="1">
            <a:off x="5193921" y="7437360"/>
            <a:ext cx="603598" cy="4956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4" name="Shape 234"/>
          <p:cNvSpPr/>
          <p:nvPr/>
        </p:nvSpPr>
        <p:spPr>
          <a:xfrm flipH="1" flipV="1">
            <a:off x="5695364" y="6409078"/>
            <a:ext cx="127299" cy="7281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5" name="Shape 235"/>
          <p:cNvSpPr/>
          <p:nvPr/>
        </p:nvSpPr>
        <p:spPr>
          <a:xfrm flipV="1">
            <a:off x="5116774" y="6380292"/>
            <a:ext cx="405905" cy="6994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6" name="Shape 236"/>
          <p:cNvSpPr/>
          <p:nvPr/>
        </p:nvSpPr>
        <p:spPr>
          <a:xfrm flipV="1">
            <a:off x="6033254" y="6515093"/>
            <a:ext cx="457002" cy="6749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7" name="Shape 237"/>
          <p:cNvSpPr/>
          <p:nvPr/>
        </p:nvSpPr>
        <p:spPr>
          <a:xfrm flipH="1" flipV="1">
            <a:off x="5814129" y="6264913"/>
            <a:ext cx="600771" cy="605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8" name="Shape 238"/>
          <p:cNvSpPr/>
          <p:nvPr/>
        </p:nvSpPr>
        <p:spPr>
          <a:xfrm flipH="1" flipV="1">
            <a:off x="6111587" y="7358800"/>
            <a:ext cx="339130" cy="682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39" name="Shape 239"/>
          <p:cNvSpPr/>
          <p:nvPr/>
        </p:nvSpPr>
        <p:spPr>
          <a:xfrm flipH="1">
            <a:off x="6833255" y="7219894"/>
            <a:ext cx="698600" cy="2157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0" name="Shape 240"/>
          <p:cNvSpPr/>
          <p:nvPr/>
        </p:nvSpPr>
        <p:spPr>
          <a:xfrm flipV="1">
            <a:off x="6593641" y="6522783"/>
            <a:ext cx="18952" cy="78075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1" name="Shape 241"/>
          <p:cNvSpPr/>
          <p:nvPr/>
        </p:nvSpPr>
        <p:spPr>
          <a:xfrm flipH="1" flipV="1">
            <a:off x="5796964" y="6358228"/>
            <a:ext cx="704802" cy="9586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2" name="Shape 242"/>
          <p:cNvSpPr/>
          <p:nvPr/>
        </p:nvSpPr>
        <p:spPr>
          <a:xfrm flipH="1" flipV="1">
            <a:off x="6833254" y="6348803"/>
            <a:ext cx="677020" cy="59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3" name="Shape 243"/>
          <p:cNvSpPr/>
          <p:nvPr/>
        </p:nvSpPr>
        <p:spPr>
          <a:xfrm flipH="1" flipV="1">
            <a:off x="7708314" y="6530472"/>
            <a:ext cx="12651" cy="4472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4" name="Shape 244"/>
          <p:cNvSpPr/>
          <p:nvPr/>
        </p:nvSpPr>
        <p:spPr>
          <a:xfrm flipV="1">
            <a:off x="7759759" y="5393078"/>
            <a:ext cx="386706" cy="7585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5" name="Shape 245"/>
          <p:cNvSpPr/>
          <p:nvPr/>
        </p:nvSpPr>
        <p:spPr>
          <a:xfrm flipH="1">
            <a:off x="7845116" y="6282956"/>
            <a:ext cx="955577" cy="401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6" name="Shape 246"/>
          <p:cNvSpPr/>
          <p:nvPr/>
        </p:nvSpPr>
        <p:spPr>
          <a:xfrm flipH="1">
            <a:off x="7903606" y="6370504"/>
            <a:ext cx="923976" cy="65935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7" name="Shape 247"/>
          <p:cNvSpPr/>
          <p:nvPr/>
        </p:nvSpPr>
        <p:spPr>
          <a:xfrm flipH="1" flipV="1">
            <a:off x="8372208" y="5289420"/>
            <a:ext cx="696764" cy="2067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8" name="Shape 248"/>
          <p:cNvSpPr/>
          <p:nvPr/>
        </p:nvSpPr>
        <p:spPr>
          <a:xfrm>
            <a:off x="9184668" y="6211717"/>
            <a:ext cx="706935" cy="27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49" name="Shape 249"/>
          <p:cNvSpPr/>
          <p:nvPr/>
        </p:nvSpPr>
        <p:spPr>
          <a:xfrm flipV="1">
            <a:off x="9051418" y="5707437"/>
            <a:ext cx="158652" cy="36160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0" name="Shape 250"/>
          <p:cNvSpPr/>
          <p:nvPr/>
        </p:nvSpPr>
        <p:spPr>
          <a:xfrm>
            <a:off x="8301919" y="5368258"/>
            <a:ext cx="602408" cy="71849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1" name="Shape 251"/>
          <p:cNvSpPr/>
          <p:nvPr/>
        </p:nvSpPr>
        <p:spPr>
          <a:xfrm flipH="1" flipV="1">
            <a:off x="9029838" y="4520781"/>
            <a:ext cx="160983" cy="8437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9364850" y="5667552"/>
            <a:ext cx="590600" cy="4425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9353290" y="4436296"/>
            <a:ext cx="918469" cy="98072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4" name="Shape 254"/>
          <p:cNvSpPr/>
          <p:nvPr/>
        </p:nvSpPr>
        <p:spPr>
          <a:xfrm>
            <a:off x="9173655" y="4290941"/>
            <a:ext cx="1025079" cy="109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5" name="Shape 255"/>
          <p:cNvSpPr/>
          <p:nvPr/>
        </p:nvSpPr>
        <p:spPr>
          <a:xfrm flipH="1" flipV="1">
            <a:off x="10578642" y="4353548"/>
            <a:ext cx="903934" cy="1503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6" name="Shape 256"/>
          <p:cNvSpPr/>
          <p:nvPr/>
        </p:nvSpPr>
        <p:spPr>
          <a:xfrm flipV="1">
            <a:off x="10467269" y="3913662"/>
            <a:ext cx="151310" cy="27181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7" name="Shape 257"/>
          <p:cNvSpPr/>
          <p:nvPr/>
        </p:nvSpPr>
        <p:spPr>
          <a:xfrm flipV="1">
            <a:off x="9083862" y="3490345"/>
            <a:ext cx="711647" cy="6895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8" name="Shape 258"/>
          <p:cNvSpPr/>
          <p:nvPr/>
        </p:nvSpPr>
        <p:spPr>
          <a:xfrm flipH="1" flipV="1">
            <a:off x="9996129" y="3478885"/>
            <a:ext cx="351483" cy="72107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9" name="Shape 259"/>
          <p:cNvSpPr/>
          <p:nvPr/>
        </p:nvSpPr>
        <p:spPr>
          <a:xfrm flipH="1" flipV="1">
            <a:off x="10106857" y="3400552"/>
            <a:ext cx="441326" cy="25196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0" name="Shape 260"/>
          <p:cNvSpPr/>
          <p:nvPr/>
        </p:nvSpPr>
        <p:spPr>
          <a:xfrm flipH="1" flipV="1">
            <a:off x="10886171" y="3864400"/>
            <a:ext cx="688877" cy="53756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1" name="Shape 261"/>
          <p:cNvSpPr/>
          <p:nvPr/>
        </p:nvSpPr>
        <p:spPr>
          <a:xfrm flipV="1">
            <a:off x="8280339" y="4474347"/>
            <a:ext cx="563365" cy="62185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2" name="Shape 262"/>
          <p:cNvSpPr/>
          <p:nvPr/>
        </p:nvSpPr>
        <p:spPr>
          <a:xfrm>
            <a:off x="6907609" y="5449292"/>
            <a:ext cx="381001" cy="381001"/>
          </a:xfrm>
          <a:prstGeom prst="ellipse">
            <a:avLst/>
          </a:prstGeom>
          <a:solidFill>
            <a:schemeClr val="accent6">
              <a:satOff val="24555"/>
              <a:lumOff val="22232"/>
            </a:schemeClr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3" name="Shape 263"/>
          <p:cNvSpPr/>
          <p:nvPr/>
        </p:nvSpPr>
        <p:spPr>
          <a:xfrm flipH="1">
            <a:off x="6707098" y="5774229"/>
            <a:ext cx="315514" cy="3978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4" name="Shape 264"/>
          <p:cNvSpPr/>
          <p:nvPr/>
        </p:nvSpPr>
        <p:spPr>
          <a:xfrm>
            <a:off x="7220753" y="5766240"/>
            <a:ext cx="361902" cy="4265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5" name="Shape 265"/>
          <p:cNvSpPr/>
          <p:nvPr/>
        </p:nvSpPr>
        <p:spPr>
          <a:xfrm flipH="1" flipV="1">
            <a:off x="6801901" y="6475803"/>
            <a:ext cx="810867" cy="5878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6" name="Shape 266"/>
          <p:cNvSpPr/>
          <p:nvPr/>
        </p:nvSpPr>
        <p:spPr>
          <a:xfrm>
            <a:off x="953995" y="444500"/>
            <a:ext cx="11099801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7280"/>
            </a:lvl1pPr>
          </a:lstStyle>
          <a:p>
            <a:pPr/>
            <a:r>
              <a:t>Interactive Planning Phase</a:t>
            </a:r>
          </a:p>
        </p:txBody>
      </p:sp>
      <p:sp>
        <p:nvSpPr>
          <p:cNvPr id="267" name="Shape 267"/>
          <p:cNvSpPr/>
          <p:nvPr/>
        </p:nvSpPr>
        <p:spPr>
          <a:xfrm>
            <a:off x="2719880" y="8505719"/>
            <a:ext cx="75680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Read new robot goal from user input</a:t>
            </a:r>
          </a:p>
        </p:txBody>
      </p:sp>
      <p:pic>
        <p:nvPicPr>
          <p:cNvPr id="268" name="Phantom_Touch_X.jpg"/>
          <p:cNvPicPr>
            <a:picLocks noChangeAspect="1"/>
          </p:cNvPicPr>
          <p:nvPr/>
        </p:nvPicPr>
        <p:blipFill>
          <a:blip r:embed="rId3">
            <a:extLst/>
          </a:blip>
          <a:srcRect l="10438" t="14147" r="2749" b="5080"/>
          <a:stretch>
            <a:fillRect/>
          </a:stretch>
        </p:blipFill>
        <p:spPr>
          <a:xfrm>
            <a:off x="10173683" y="6064203"/>
            <a:ext cx="2717678" cy="2528573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4772732" y="6946548"/>
            <a:ext cx="584201" cy="584201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3716999" y="8499475"/>
            <a:ext cx="55769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Roadmap planning with A*</a:t>
            </a:r>
          </a:p>
        </p:txBody>
      </p:sp>
      <p:sp>
        <p:nvSpPr>
          <p:cNvPr id="271" name="Shape 271"/>
          <p:cNvSpPr/>
          <p:nvPr/>
        </p:nvSpPr>
        <p:spPr>
          <a:xfrm>
            <a:off x="10516892" y="3588246"/>
            <a:ext cx="381001" cy="38100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5243423" y="7263749"/>
            <a:ext cx="465932" cy="3939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3" name="Shape 273"/>
          <p:cNvSpPr/>
          <p:nvPr/>
        </p:nvSpPr>
        <p:spPr>
          <a:xfrm flipH="1" flipV="1">
            <a:off x="6092800" y="7364631"/>
            <a:ext cx="339131" cy="68214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4" name="Shape 274"/>
          <p:cNvSpPr/>
          <p:nvPr/>
        </p:nvSpPr>
        <p:spPr>
          <a:xfrm flipH="1">
            <a:off x="6821765" y="7232029"/>
            <a:ext cx="698601" cy="215702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5" name="Shape 275"/>
          <p:cNvSpPr/>
          <p:nvPr/>
        </p:nvSpPr>
        <p:spPr>
          <a:xfrm flipH="1">
            <a:off x="7903606" y="6370504"/>
            <a:ext cx="923976" cy="659359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6" name="Shape 276"/>
          <p:cNvSpPr/>
          <p:nvPr/>
        </p:nvSpPr>
        <p:spPr>
          <a:xfrm flipV="1">
            <a:off x="9036711" y="5716735"/>
            <a:ext cx="158652" cy="361604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7" name="Shape 277"/>
          <p:cNvSpPr/>
          <p:nvPr/>
        </p:nvSpPr>
        <p:spPr>
          <a:xfrm flipV="1">
            <a:off x="9344021" y="4433840"/>
            <a:ext cx="918469" cy="980729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8" name="Shape 278"/>
          <p:cNvSpPr/>
          <p:nvPr/>
        </p:nvSpPr>
        <p:spPr>
          <a:xfrm flipV="1">
            <a:off x="10456172" y="3924374"/>
            <a:ext cx="151310" cy="271811"/>
          </a:xfrm>
          <a:prstGeom prst="line">
            <a:avLst/>
          </a:prstGeom>
          <a:ln w="889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79" name="Shape 279"/>
          <p:cNvSpPr/>
          <p:nvPr/>
        </p:nvSpPr>
        <p:spPr>
          <a:xfrm>
            <a:off x="3630571" y="8505735"/>
            <a:ext cx="57552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Iterative Inverse Kinematics</a:t>
            </a:r>
          </a:p>
        </p:txBody>
      </p:sp>
      <p:sp>
        <p:nvSpPr>
          <p:cNvPr id="280" name="Shape 280"/>
          <p:cNvSpPr/>
          <p:nvPr/>
        </p:nvSpPr>
        <p:spPr>
          <a:xfrm flipV="1">
            <a:off x="10862766" y="3175099"/>
            <a:ext cx="592040" cy="465882"/>
          </a:xfrm>
          <a:prstGeom prst="line">
            <a:avLst/>
          </a:prstGeom>
          <a:ln w="76200">
            <a:solidFill>
              <a:schemeClr val="accent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1" name="Shape 281"/>
          <p:cNvSpPr/>
          <p:nvPr/>
        </p:nvSpPr>
        <p:spPr>
          <a:xfrm>
            <a:off x="1034897" y="2627837"/>
            <a:ext cx="18672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C-space</a:t>
            </a:r>
          </a:p>
        </p:txBody>
      </p:sp>
      <p:sp>
        <p:nvSpPr>
          <p:cNvPr id="282" name="Shape 282"/>
          <p:cNvSpPr/>
          <p:nvPr/>
        </p:nvSpPr>
        <p:spPr>
          <a:xfrm>
            <a:off x="5621123" y="4210660"/>
            <a:ext cx="23500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C-obstacle</a:t>
            </a:r>
          </a:p>
        </p:txBody>
      </p:sp>
      <p:sp>
        <p:nvSpPr>
          <p:cNvPr id="283" name="Shape 283"/>
          <p:cNvSpPr/>
          <p:nvPr/>
        </p:nvSpPr>
        <p:spPr>
          <a:xfrm>
            <a:off x="1272536" y="3664787"/>
            <a:ext cx="1509366" cy="2005918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4" name="Shape 284"/>
          <p:cNvSpPr/>
          <p:nvPr/>
        </p:nvSpPr>
        <p:spPr>
          <a:xfrm>
            <a:off x="1797921" y="3865897"/>
            <a:ext cx="467806" cy="1824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6" h="21600" fill="norm" stroke="1" extrusionOk="0">
                <a:moveTo>
                  <a:pt x="9082" y="21600"/>
                </a:moveTo>
                <a:cubicBezTo>
                  <a:pt x="10136" y="19105"/>
                  <a:pt x="9640" y="16581"/>
                  <a:pt x="7612" y="14129"/>
                </a:cubicBezTo>
                <a:cubicBezTo>
                  <a:pt x="6094" y="12294"/>
                  <a:pt x="3730" y="10515"/>
                  <a:pt x="574" y="8833"/>
                </a:cubicBezTo>
                <a:cubicBezTo>
                  <a:pt x="-714" y="7155"/>
                  <a:pt x="179" y="5411"/>
                  <a:pt x="3108" y="3885"/>
                </a:cubicBezTo>
                <a:cubicBezTo>
                  <a:pt x="6743" y="1991"/>
                  <a:pt x="13183" y="584"/>
                  <a:pt x="20886" y="0"/>
                </a:cubicBezTo>
              </a:path>
            </a:pathLst>
          </a:cu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5" name="Shape 285"/>
          <p:cNvSpPr/>
          <p:nvPr/>
        </p:nvSpPr>
        <p:spPr>
          <a:xfrm flipV="1">
            <a:off x="1471711" y="5681315"/>
            <a:ext cx="1301007" cy="2304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 flipH="1" flipV="1">
            <a:off x="1305669" y="5642322"/>
            <a:ext cx="146795" cy="23216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7" name="Shape 287"/>
          <p:cNvSpPr/>
          <p:nvPr/>
        </p:nvSpPr>
        <p:spPr>
          <a:xfrm>
            <a:off x="4866636" y="2940887"/>
            <a:ext cx="1509366" cy="2005918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8" name="Shape 288"/>
          <p:cNvSpPr/>
          <p:nvPr/>
        </p:nvSpPr>
        <p:spPr>
          <a:xfrm>
            <a:off x="5392021" y="3141997"/>
            <a:ext cx="467806" cy="1824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6" h="21600" fill="norm" stroke="1" extrusionOk="0">
                <a:moveTo>
                  <a:pt x="9082" y="21600"/>
                </a:moveTo>
                <a:cubicBezTo>
                  <a:pt x="10136" y="19105"/>
                  <a:pt x="9640" y="16581"/>
                  <a:pt x="7612" y="14129"/>
                </a:cubicBezTo>
                <a:cubicBezTo>
                  <a:pt x="6094" y="12294"/>
                  <a:pt x="3730" y="10515"/>
                  <a:pt x="574" y="8833"/>
                </a:cubicBezTo>
                <a:cubicBezTo>
                  <a:pt x="-714" y="7155"/>
                  <a:pt x="179" y="5411"/>
                  <a:pt x="3108" y="3885"/>
                </a:cubicBezTo>
                <a:cubicBezTo>
                  <a:pt x="6743" y="1991"/>
                  <a:pt x="13183" y="584"/>
                  <a:pt x="20886" y="0"/>
                </a:cubicBezTo>
              </a:path>
            </a:pathLst>
          </a:cu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89" name="Shape 289"/>
          <p:cNvSpPr/>
          <p:nvPr/>
        </p:nvSpPr>
        <p:spPr>
          <a:xfrm flipV="1">
            <a:off x="5065811" y="4957415"/>
            <a:ext cx="1301007" cy="230450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0" name="Shape 290"/>
          <p:cNvSpPr/>
          <p:nvPr/>
        </p:nvSpPr>
        <p:spPr>
          <a:xfrm flipH="1" flipV="1">
            <a:off x="4899769" y="4918422"/>
            <a:ext cx="146795" cy="23216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1" name="Shape 291"/>
          <p:cNvSpPr/>
          <p:nvPr/>
        </p:nvSpPr>
        <p:spPr>
          <a:xfrm>
            <a:off x="5978378" y="3651888"/>
            <a:ext cx="273832" cy="27383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11376621" y="3007143"/>
            <a:ext cx="273832" cy="273832"/>
          </a:xfrm>
          <a:prstGeom prst="ellipse">
            <a:avLst/>
          </a:prstGeom>
          <a:solidFill>
            <a:schemeClr val="accent5">
              <a:alpha val="420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9419001" y="497439"/>
            <a:ext cx="1509366" cy="2005917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4" name="Shape 294"/>
          <p:cNvSpPr/>
          <p:nvPr/>
        </p:nvSpPr>
        <p:spPr>
          <a:xfrm>
            <a:off x="10530743" y="1208439"/>
            <a:ext cx="273831" cy="273832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5" name="Shape 295"/>
          <p:cNvSpPr/>
          <p:nvPr/>
        </p:nvSpPr>
        <p:spPr>
          <a:xfrm flipH="1" flipV="1">
            <a:off x="9446914" y="2492424"/>
            <a:ext cx="1282304" cy="125700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6" name="Shape 296"/>
          <p:cNvSpPr/>
          <p:nvPr/>
        </p:nvSpPr>
        <p:spPr>
          <a:xfrm flipV="1">
            <a:off x="10704364" y="2466082"/>
            <a:ext cx="226368" cy="129068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7" name="Shape 297"/>
          <p:cNvSpPr/>
          <p:nvPr/>
        </p:nvSpPr>
        <p:spPr>
          <a:xfrm>
            <a:off x="10032168" y="1219612"/>
            <a:ext cx="353122" cy="1302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71" h="21600" fill="norm" stroke="1" extrusionOk="0">
                <a:moveTo>
                  <a:pt x="11525" y="21600"/>
                </a:moveTo>
                <a:cubicBezTo>
                  <a:pt x="12859" y="19216"/>
                  <a:pt x="12369" y="16774"/>
                  <a:pt x="10090" y="14453"/>
                </a:cubicBezTo>
                <a:cubicBezTo>
                  <a:pt x="8335" y="12664"/>
                  <a:pt x="5545" y="10978"/>
                  <a:pt x="1842" y="9467"/>
                </a:cubicBezTo>
                <a:cubicBezTo>
                  <a:pt x="-1629" y="7044"/>
                  <a:pt x="-121" y="4254"/>
                  <a:pt x="5736" y="2265"/>
                </a:cubicBezTo>
                <a:cubicBezTo>
                  <a:pt x="9381" y="1027"/>
                  <a:pt x="14443" y="222"/>
                  <a:pt x="19971" y="0"/>
                </a:cubicBezTo>
              </a:path>
            </a:pathLst>
          </a:cu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8" name="Shape 298"/>
          <p:cNvSpPr/>
          <p:nvPr/>
        </p:nvSpPr>
        <p:spPr>
          <a:xfrm>
            <a:off x="10395243" y="1211241"/>
            <a:ext cx="255241" cy="132607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7" dur="1000" fill="hold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1" dur="1000" fill="hold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xit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Class="exit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13860 0.069224" origin="layout" pathEditMode="relative">
                                      <p:cBhvr>
                                        <p:cTn id="5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click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39451 0.251578" origin="layout" pathEditMode="relative">
                                      <p:cBhvr>
                                        <p:cTn id="6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xit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3" dur="500" fill="hold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nodeType="click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path" nodeType="click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01390 0.175207" origin="layout" pathEditMode="relative">
                                      <p:cBhvr>
                                        <p:cTn id="9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Class="exit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3" dur="1000" fill="hold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xit" nodeType="clickEffect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8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Class="entr" nodeType="clickEffect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4" dur="4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"/>
                            </p:stCondLst>
                            <p:childTnLst>
                              <p:par>
                                <p:cTn id="126" presetClass="entr" nodeType="afterEffect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8" dur="4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00"/>
                            </p:stCondLst>
                            <p:childTnLst>
                              <p:par>
                                <p:cTn id="130" presetClass="entr" nodeType="afterEffect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2" dur="4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00"/>
                            </p:stCondLst>
                            <p:childTnLst>
                              <p:par>
                                <p:cTn id="134" presetClass="entr" nodeType="afterEffect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6" dur="4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600"/>
                            </p:stCondLst>
                            <p:childTnLst>
                              <p:par>
                                <p:cTn id="138" presetClass="entr" nodeType="afterEffect" presetID="9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0" dur="4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Class="entr" nodeType="afterEffect" presetID="9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4" dur="4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400"/>
                            </p:stCondLst>
                            <p:childTnLst>
                              <p:par>
                                <p:cTn id="146" presetClass="entr" nodeType="afterEffect" presetID="9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8" dur="4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800"/>
                            </p:stCondLst>
                            <p:childTnLst>
                              <p:par>
                                <p:cTn id="150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2"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200"/>
                            </p:stCondLst>
                            <p:childTnLst>
                              <p:par>
                                <p:cTn id="154" presetClass="entr" nodeType="afterEffect" presetID="9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6"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600"/>
                            </p:stCondLst>
                            <p:childTnLst>
                              <p:par>
                                <p:cTn id="158" presetClass="entr" nodeType="afterEffect" presetID="9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0"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4000"/>
                            </p:stCondLst>
                            <p:childTnLst>
                              <p:par>
                                <p:cTn id="162" presetClass="entr" nodeType="afterEffect" presetID="9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4"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4400"/>
                            </p:stCondLst>
                            <p:childTnLst>
                              <p:par>
                                <p:cTn id="166" presetClass="entr" nodeType="afterEffect" presetID="9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8"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800"/>
                            </p:stCondLst>
                            <p:childTnLst>
                              <p:par>
                                <p:cTn id="170" presetClass="entr" nodeType="afterEffect" presetID="9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2"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200"/>
                            </p:stCondLst>
                            <p:childTnLst>
                              <p:par>
                                <p:cTn id="174" presetClass="entr" nodeType="afterEffect" presetID="9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6" dur="4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600"/>
                            </p:stCondLst>
                            <p:childTnLst>
                              <p:par>
                                <p:cTn id="178" presetClass="entr" nodeType="afterEffect" presetID="9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0" dur="4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000"/>
                            </p:stCondLst>
                            <p:childTnLst>
                              <p:par>
                                <p:cTn id="182" presetClass="entr" nodeType="afterEffect" presetID="9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4" dur="4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400"/>
                            </p:stCondLst>
                            <p:childTnLst>
                              <p:par>
                                <p:cTn id="186" presetClass="entr" nodeType="afterEffect" presetID="9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8" dur="4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6800"/>
                            </p:stCondLst>
                            <p:childTnLst>
                              <p:par>
                                <p:cTn id="190" presetClass="entr" nodeType="afterEffect" presetID="9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800"/>
                            </p:stCondLst>
                            <p:childTnLst>
                              <p:par>
                                <p:cTn id="194" presetClass="entr" nodeType="afterEffect" presetID="9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8800"/>
                            </p:stCondLst>
                            <p:childTnLst>
                              <p:par>
                                <p:cTn id="198" presetClass="entr" nodeType="afterEffect" presetID="9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9800"/>
                            </p:stCondLst>
                            <p:childTnLst>
                              <p:par>
                                <p:cTn id="202" presetClass="entr" nodeType="afterEffect" presetID="9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800"/>
                            </p:stCondLst>
                            <p:childTnLst>
                              <p:par>
                                <p:cTn id="206" presetClass="entr" nodeType="afterEffect" presetID="9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8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1800"/>
                            </p:stCondLst>
                            <p:childTnLst>
                              <p:par>
                                <p:cTn id="210" presetClass="entr" nodeType="afterEffect" presetID="9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2800"/>
                            </p:stCondLst>
                            <p:childTnLst>
                              <p:par>
                                <p:cTn id="214" presetClass="entr" nodeType="afterEffect" presetID="9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6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800"/>
                            </p:stCondLst>
                            <p:childTnLst>
                              <p:par>
                                <p:cTn id="218" presetClass="entr" nodeType="afterEffect" presetID="9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4800"/>
                            </p:stCondLst>
                            <p:childTnLst>
                              <p:par>
                                <p:cTn id="222" presetClass="entr" nodeType="afterEffect" presetID="9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4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800"/>
                            </p:stCondLst>
                            <p:childTnLst>
                              <p:par>
                                <p:cTn id="226" presetClass="entr" nodeType="afterEffect" presetID="9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7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8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6800"/>
                            </p:stCondLst>
                            <p:childTnLst>
                              <p:par>
                                <p:cTn id="230" presetClass="entr" nodeType="afterEffect" presetID="9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7800"/>
                            </p:stCondLst>
                            <p:childTnLst>
                              <p:par>
                                <p:cTn id="234" presetClass="entr" nodeType="afterEffect" presetID="9" grpId="5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6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8800"/>
                            </p:stCondLst>
                            <p:childTnLst>
                              <p:par>
                                <p:cTn id="238" presetClass="entr" nodeType="afterEffect" presetID="9" grpId="5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800"/>
                            </p:stCondLst>
                            <p:childTnLst>
                              <p:par>
                                <p:cTn id="242" presetClass="entr" nodeType="afterEffect" presetID="9" grpId="5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800"/>
                            </p:stCondLst>
                            <p:childTnLst>
                              <p:par>
                                <p:cTn id="246" presetClass="entr" nodeType="afterEffect" presetID="9" grpId="5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7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1800"/>
                            </p:stCondLst>
                            <p:childTnLst>
                              <p:par>
                                <p:cTn id="250" presetClass="entr" nodeType="afterEffect" presetID="9" grpId="5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2800"/>
                            </p:stCondLst>
                            <p:childTnLst>
                              <p:par>
                                <p:cTn id="254" presetClass="entr" nodeType="afterEffect" presetID="9" grpId="5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3800"/>
                            </p:stCondLst>
                            <p:childTnLst>
                              <p:par>
                                <p:cTn id="258" presetClass="entr" nodeType="afterEffect" presetID="9" grpId="5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9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4800"/>
                            </p:stCondLst>
                            <p:childTnLst>
                              <p:par>
                                <p:cTn id="262" presetClass="entr" nodeType="afterEffect" presetID="9" grpId="6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3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800"/>
                            </p:stCondLst>
                            <p:childTnLst>
                              <p:par>
                                <p:cTn id="266" presetClass="entr" nodeType="afterEffect" presetID="9" grpId="6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8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6800"/>
                            </p:stCondLst>
                            <p:childTnLst>
                              <p:par>
                                <p:cTn id="270" presetClass="entr" nodeType="afterEffect" presetID="9" grpId="6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7800"/>
                            </p:stCondLst>
                            <p:childTnLst>
                              <p:par>
                                <p:cTn id="274" presetClass="entr" nodeType="afterEffect" presetID="9" grpId="6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8800"/>
                            </p:stCondLst>
                            <p:childTnLst>
                              <p:par>
                                <p:cTn id="278" presetClass="entr" nodeType="afterEffect" presetID="9" grpId="6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9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29800"/>
                            </p:stCondLst>
                            <p:childTnLst>
                              <p:par>
                                <p:cTn id="282" presetClass="entr" nodeType="afterEffect" presetID="9" grpId="6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3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4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30800"/>
                            </p:stCondLst>
                            <p:childTnLst>
                              <p:par>
                                <p:cTn id="286" presetClass="entr" nodeType="afterEffect" presetID="9" grpId="6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7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1800"/>
                            </p:stCondLst>
                            <p:childTnLst>
                              <p:par>
                                <p:cTn id="290" presetClass="entr" nodeType="afterEffect" presetID="9" grpId="6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2800"/>
                            </p:stCondLst>
                            <p:childTnLst>
                              <p:par>
                                <p:cTn id="294" presetClass="entr" nodeType="afterEffect" presetID="9" grpId="6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5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33800"/>
                            </p:stCondLst>
                            <p:childTnLst>
                              <p:par>
                                <p:cTn id="298" presetClass="entr" nodeType="afterEffect" presetID="9" grpId="6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34800"/>
                            </p:stCondLst>
                            <p:childTnLst>
                              <p:par>
                                <p:cTn id="302" presetClass="entr" nodeType="afterEffect" presetID="9" grpId="7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5800"/>
                            </p:stCondLst>
                            <p:childTnLst>
                              <p:par>
                                <p:cTn id="306" presetClass="entr" nodeType="afterEffect" presetID="9" grpId="7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7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8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36800"/>
                            </p:stCondLst>
                            <p:childTnLst>
                              <p:par>
                                <p:cTn id="310" presetClass="entr" nodeType="afterEffect" presetID="9" grpId="7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37800"/>
                            </p:stCondLst>
                            <p:childTnLst>
                              <p:par>
                                <p:cTn id="314" presetClass="entr" nodeType="afterEffect" presetID="9" grpId="7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8800"/>
                            </p:stCondLst>
                            <p:childTnLst>
                              <p:par>
                                <p:cTn id="318" presetClass="entr" nodeType="afterEffect" presetID="9" grpId="7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9800"/>
                            </p:stCondLst>
                            <p:childTnLst>
                              <p:par>
                                <p:cTn id="322" presetClass="entr" nodeType="afterEffect" presetID="9" grpId="7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3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4"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0200"/>
                            </p:stCondLst>
                            <p:childTnLst>
                              <p:par>
                                <p:cTn id="326" presetClass="entr" nodeType="afterEffect" presetID="9" grpId="7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8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41200"/>
                            </p:stCondLst>
                            <p:childTnLst>
                              <p:par>
                                <p:cTn id="330" presetClass="entr" nodeType="afterEffect" presetID="9" grpId="7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1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2200"/>
                            </p:stCondLst>
                            <p:childTnLst>
                              <p:par>
                                <p:cTn id="334" presetClass="entr" nodeType="afterEffect" presetID="9" grpId="7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5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6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Class="exit" nodeType="clickEffect" presetID="9" grpId="7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40" dur="500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Class="entr" nodeType="afterEffect" presetID="9" grpId="8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5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Class="entr" nodeType="clickEffect" presetSubtype="16" presetID="23" grpId="8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750"/>
                            </p:stCondLst>
                            <p:childTnLst>
                              <p:par>
                                <p:cTn id="353" presetClass="entr" nodeType="afterEffect" presetSubtype="16" presetID="23" grpId="8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Class="entr" nodeType="afterEffect" presetSubtype="16" presetID="23" grpId="8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2250"/>
                            </p:stCondLst>
                            <p:childTnLst>
                              <p:par>
                                <p:cTn id="363" presetClass="entr" nodeType="afterEffect" presetSubtype="16" presetID="23" grpId="8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000"/>
                            </p:stCondLst>
                            <p:childTnLst>
                              <p:par>
                                <p:cTn id="368" presetClass="entr" nodeType="afterEffect" presetID="9" grpId="8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Class="exit" nodeType="clickEffect" presetID="9" grpId="8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74" dur="1000" fill="hold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7" presetClass="entr" nodeType="afterEffect" presetID="9" grpId="8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9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2000"/>
                            </p:stCondLst>
                            <p:childTnLst>
                              <p:par>
                                <p:cTn id="381" presetClass="entr" nodeType="afterEffect" presetSubtype="2" presetID="2" grpId="8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2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Class="entr" nodeType="clickEffect" presetSubtype="8" presetID="2" grpId="8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8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Class="entr" nodeType="clickEffect" presetSubtype="32" presetID="23" grpId="9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800"/>
                            </p:stCondLst>
                            <p:childTnLst>
                              <p:par>
                                <p:cTn id="398" presetClass="entr" nodeType="afterEffect" presetSubtype="16" presetID="23" grpId="9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550"/>
                            </p:stCondLst>
                            <p:childTnLst>
                              <p:par>
                                <p:cTn id="403" presetClass="entr" nodeType="afterEffect" presetID="9" grpId="9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5" dur="1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3050"/>
                            </p:stCondLst>
                            <p:childTnLst>
                              <p:par>
                                <p:cTn id="407" presetClass="entr" nodeType="afterEffect" presetSubtype="16" presetID="23" grpId="9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3800"/>
                            </p:stCondLst>
                            <p:childTnLst>
                              <p:par>
                                <p:cTn id="412" presetClass="entr" nodeType="afterEffect" presetSubtype="16" presetID="23" grpId="9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3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4550"/>
                            </p:stCondLst>
                            <p:childTnLst>
                              <p:par>
                                <p:cTn id="417" presetClass="entr" nodeType="afterEffect" presetSubtype="16" presetID="23" grpId="9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Class="entr" nodeType="clickEffect" presetID="9" grpId="9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2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1000"/>
                            </p:stCondLst>
                            <p:childTnLst>
                              <p:par>
                                <p:cTn id="427" presetClass="exit" nodeType="afterEffect" presetID="9" grpId="9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28" dur="1000" fill="hold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2000"/>
                            </p:stCondLst>
                            <p:childTnLst>
                              <p:par>
                                <p:cTn id="431" presetClass="exit" nodeType="afterEffect" presetID="9" grpId="9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2" dur="1000" fill="hold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Class="entr" nodeType="clickEffect" presetSubtype="8" presetID="22" grpId="9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presetClass="entr" nodeType="afterEffect" presetSubtype="8" presetID="22" grpId="10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4" presetClass="entr" nodeType="afterEffect" presetSubtype="8" presetID="22" grpId="10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5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48" presetClass="entr" nodeType="afterEffect" presetSubtype="8" presetID="22" grpId="10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2000"/>
                            </p:stCondLst>
                            <p:childTnLst>
                              <p:par>
                                <p:cTn id="452" presetClass="entr" nodeType="afterEffect" presetSubtype="8" presetID="22" grpId="10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2500"/>
                            </p:stCondLst>
                            <p:childTnLst>
                              <p:par>
                                <p:cTn id="456" presetClass="entr" nodeType="afterEffect" presetSubtype="8" presetID="22" grpId="10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3000"/>
                            </p:stCondLst>
                            <p:childTnLst>
                              <p:par>
                                <p:cTn id="460" presetClass="entr" nodeType="afterEffect" presetSubtype="8" presetID="22" grpId="10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Class="exit" nodeType="clickEffect" presetID="9" grpId="10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6" dur="1000" fill="hold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000"/>
                            </p:stCondLst>
                            <p:childTnLst>
                              <p:par>
                                <p:cTn id="469" presetClass="entr" nodeType="afterEffect" presetID="9" grpId="10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Class="entr" nodeType="clickEffect" presetID="9" grpId="10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6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1000"/>
                            </p:stCondLst>
                            <p:childTnLst>
                              <p:par>
                                <p:cTn id="478" presetClass="entr" nodeType="afterEffect" presetSubtype="8" presetID="22" grpId="10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9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80" dur="2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3000"/>
                            </p:stCondLst>
                            <p:childTnLst>
                              <p:par>
                                <p:cTn id="482" presetClass="entr" nodeType="afterEffect" presetSubtype="8" presetID="22" grpId="1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3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84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Class="path" nodeType="clickEffect" presetSubtype="0" presetID="-1" grpId="1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495383 -0.420772" origin="layout" pathEditMode="relative">
                                      <p:cBhvr>
                                        <p:cTn id="48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000"/>
                            </p:stCondLst>
                            <p:childTnLst>
                              <p:par>
                                <p:cTn id="490" presetClass="exit" nodeType="afterEffect" presetID="9" grpId="1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1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2000"/>
                            </p:stCondLst>
                            <p:childTnLst>
                              <p:par>
                                <p:cTn id="494" presetClass="exit" nodeType="afterEffect" presetID="9" grpId="1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5" dur="1000" fill="hold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3000"/>
                            </p:stCondLst>
                            <p:childTnLst>
                              <p:par>
                                <p:cTn id="498" presetClass="exit" nodeType="afterEffect" presetID="9" grpId="1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99" dur="1000" fill="hold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4000"/>
                            </p:stCondLst>
                            <p:childTnLst>
                              <p:par>
                                <p:cTn id="502" presetClass="exit" nodeType="afterEffect" presetID="9" grpId="1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03" dur="1000" fill="hold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5000"/>
                            </p:stCondLst>
                            <p:childTnLst>
                              <p:par>
                                <p:cTn id="506" presetClass="exit" nodeType="afterEffect" presetID="9" grpId="1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07" dur="1000" fill="hold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6000"/>
                            </p:stCondLst>
                            <p:childTnLst>
                              <p:par>
                                <p:cTn id="510" presetClass="exit" nodeType="afterEffect" presetID="9" grpId="1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1" dur="1000" fill="hold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7000"/>
                            </p:stCondLst>
                            <p:childTnLst>
                              <p:par>
                                <p:cTn id="514" presetClass="exit" nodeType="afterEffect" presetID="9" grpId="1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5" dur="1000" fill="hold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8000"/>
                            </p:stCondLst>
                            <p:childTnLst>
                              <p:par>
                                <p:cTn id="518" presetClass="exit" nodeType="afterEffect" presetID="9" grpId="1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19" dur="1000" fill="hold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9000"/>
                            </p:stCondLst>
                            <p:childTnLst>
                              <p:par>
                                <p:cTn id="522" presetClass="exit" nodeType="afterEffect" presetID="9" grpId="1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3" dur="1000" fill="hold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6" presetClass="exit" nodeType="afterEffect" presetID="9" grpId="1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7" dur="1000" fill="hold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0" presetClass="exit" nodeType="afterEffect" presetID="9" grpId="1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31" dur="1000" fill="hold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4" presetClass="exit" nodeType="afterEffect" presetID="9" grpId="1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35" dur="1000" fill="hold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46"/>
      <p:bldP build="whole" bldLvl="1" animBg="1" rev="0" advAuto="0" spid="220" grpId="33"/>
      <p:bldP build="whole" bldLvl="1" animBg="1" rev="0" advAuto="0" spid="271" grpId="112"/>
      <p:bldP build="whole" bldLvl="1" animBg="1" rev="0" advAuto="0" spid="240" grpId="53"/>
      <p:bldP build="whole" bldLvl="1" animBg="1" rev="0" advAuto="0" spid="210" grpId="21"/>
      <p:bldP build="whole" bldLvl="1" animBg="1" rev="0" advAuto="0" spid="210" grpId="23"/>
      <p:bldP build="whole" bldLvl="1" animBg="1" rev="0" advAuto="0" spid="289" grpId="84"/>
      <p:bldP build="whole" bldLvl="1" animBg="1" rev="0" advAuto="0" spid="242" grpId="55"/>
      <p:bldP build="whole" bldLvl="1" animBg="1" rev="0" advAuto="0" spid="231" grpId="44"/>
      <p:bldP build="whole" bldLvl="1" animBg="1" rev="0" advAuto="0" spid="224" grpId="37"/>
      <p:bldP build="whole" bldLvl="1" animBg="1" rev="0" advAuto="0" spid="287" grpId="81"/>
      <p:bldP build="whole" bldLvl="1" animBg="1" rev="0" advAuto="0" spid="214" grpId="27"/>
      <p:bldP build="whole" bldLvl="1" animBg="1" rev="0" advAuto="0" spid="216" grpId="29"/>
      <p:bldP build="whole" bldLvl="1" animBg="1" rev="0" advAuto="0" spid="227" grpId="40"/>
      <p:bldP build="whole" bldLvl="1" animBg="1" rev="0" advAuto="0" spid="198" grpId="86"/>
      <p:bldP build="whole" bldLvl="1" animBg="1" rev="0" advAuto="0" spid="236" grpId="49"/>
      <p:bldP build="whole" bldLvl="1" animBg="1" rev="0" advAuto="0" spid="276" grpId="103"/>
      <p:bldP build="whole" bldLvl="1" animBg="1" rev="0" advAuto="0" spid="209" grpId="20"/>
      <p:bldP build="whole" bldLvl="1" animBg="1" rev="0" advAuto="0" spid="235" grpId="48"/>
      <p:bldP build="whole" bldLvl="1" animBg="1" rev="0" advAuto="0" spid="247" grpId="60"/>
      <p:bldP build="whole" bldLvl="1" animBg="1" rev="0" advAuto="0" spid="289" grpId="116"/>
      <p:bldP build="whole" bldLvl="1" animBg="1" rev="0" advAuto="0" spid="222" grpId="35"/>
      <p:bldP build="whole" bldLvl="1" animBg="1" rev="0" advAuto="0" spid="248" grpId="61"/>
      <p:bldP build="whole" bldLvl="1" animBg="1" rev="0" advAuto="0" spid="256" grpId="69"/>
      <p:bldP build="whole" bldLvl="1" animBg="1" rev="0" advAuto="0" spid="295" grpId="94"/>
      <p:bldP build="whole" bldLvl="1" animBg="1" rev="0" advAuto="0" spid="230" grpId="43"/>
      <p:bldP build="whole" bldLvl="1" animBg="1" rev="0" advAuto="0" spid="232" grpId="45"/>
      <p:bldP build="whole" bldLvl="1" animBg="1" rev="0" advAuto="0" spid="228" grpId="41"/>
      <p:bldP build="whole" bldLvl="1" animBg="1" rev="0" advAuto="0" spid="287" grpId="113"/>
      <p:bldP build="whole" bldLvl="1" animBg="1" rev="0" advAuto="0" spid="288" grpId="82"/>
      <p:bldP build="whole" bldLvl="1" animBg="1" rev="0" advAuto="0" spid="290" grpId="83"/>
      <p:bldP build="whole" bldLvl="1" animBg="1" rev="0" advAuto="0" spid="226" grpId="39"/>
      <p:bldP build="whole" bldLvl="1" animBg="1" rev="0" advAuto="0" spid="253" grpId="66"/>
      <p:bldP build="whole" bldLvl="1" animBg="1" rev="0" advAuto="0" spid="217" grpId="30"/>
      <p:bldP build="whole" bldLvl="1" animBg="1" rev="0" advAuto="0" spid="272" grpId="99"/>
      <p:bldP build="whole" bldLvl="1" animBg="1" rev="0" advAuto="0" spid="295" grpId="123"/>
      <p:bldP build="whole" bldLvl="1" animBg="1" rev="0" advAuto="0" spid="277" grpId="104"/>
      <p:bldP build="whole" bldLvl="1" animBg="1" rev="0" advAuto="0" spid="246" grpId="59"/>
      <p:bldP build="whole" bldLvl="1" animBg="1" rev="0" advAuto="0" spid="283" grpId="1"/>
      <p:bldP build="whole" bldLvl="1" animBg="1" rev="0" advAuto="0" spid="288" grpId="114"/>
      <p:bldP build="whole" bldLvl="1" animBg="1" rev="0" advAuto="0" spid="207" grpId="14"/>
      <p:bldP build="whole" bldLvl="1" animBg="1" rev="0" advAuto="0" spid="283" grpId="5"/>
      <p:bldP build="whole" bldLvl="1" animBg="1" rev="0" advAuto="0" spid="290" grpId="115"/>
      <p:bldP build="whole" bldLvl="1" animBg="1" rev="0" advAuto="0" spid="241" grpId="54"/>
      <p:bldP build="whole" bldLvl="1" animBg="1" rev="0" advAuto="0" spid="285" grpId="4"/>
      <p:bldP build="whole" bldLvl="1" animBg="1" rev="0" advAuto="0" spid="249" grpId="62"/>
      <p:bldP build="whole" bldLvl="1" animBg="1" rev="0" advAuto="0" spid="296" grpId="93"/>
      <p:bldP build="whole" bldLvl="1" animBg="1" rev="0" advAuto="0" spid="285" grpId="8"/>
      <p:bldP build="whole" bldLvl="1" animBg="1" rev="0" advAuto="0" spid="243" grpId="56"/>
      <p:bldP build="whole" bldLvl="1" animBg="1" rev="0" advAuto="0" spid="264" grpId="77"/>
      <p:bldP build="whole" bldLvl="1" animBg="1" rev="0" advAuto="0" spid="234" grpId="47"/>
      <p:bldP build="whole" bldLvl="1" animBg="1" rev="0" advAuto="0" spid="284" grpId="2"/>
      <p:bldP build="whole" bldLvl="1" animBg="1" rev="0" advAuto="0" spid="284" grpId="6"/>
      <p:bldP build="whole" bldLvl="1" animBg="1" rev="0" advAuto="0" spid="291" grpId="89"/>
      <p:bldP build="whole" bldLvl="1" animBg="1" rev="0" advAuto="0" spid="208" grpId="18"/>
      <p:bldP build="whole" bldLvl="1" animBg="1" rev="0" advAuto="0" spid="298" grpId="110"/>
      <p:bldP build="whole" bldLvl="1" animBg="1" rev="0" advAuto="0" spid="213" grpId="26"/>
      <p:bldP build="whole" bldLvl="1" animBg="1" rev="0" advAuto="0" spid="255" grpId="68"/>
      <p:bldP build="whole" bldLvl="1" animBg="1" rev="0" advAuto="0" spid="221" grpId="34"/>
      <p:bldP build="whole" bldLvl="1" animBg="1" rev="0" advAuto="0" spid="244" grpId="57"/>
      <p:bldP build="whole" bldLvl="1" animBg="1" rev="0" advAuto="0" spid="238" grpId="51"/>
      <p:bldP build="whole" bldLvl="1" animBg="1" rev="0" advAuto="0" spid="251" grpId="64"/>
      <p:bldP build="whole" bldLvl="1" animBg="1" rev="0" advAuto="0" spid="296" grpId="122"/>
      <p:bldP build="whole" bldLvl="1" animBg="1" rev="0" advAuto="0" spid="298" grpId="121"/>
      <p:bldP build="whole" bldLvl="1" animBg="1" rev="0" advAuto="0" spid="273" grpId="100"/>
      <p:bldP build="whole" bldLvl="1" animBg="1" rev="0" advAuto="0" spid="212" grpId="25"/>
      <p:bldP build="whole" bldLvl="1" animBg="1" rev="0" advAuto="0" spid="260" grpId="73"/>
      <p:bldP build="whole" bldLvl="1" animBg="1" rev="0" advAuto="0" spid="258" grpId="71"/>
      <p:bldP build="whole" bldLvl="1" animBg="1" rev="0" advAuto="0" spid="195" grpId="79"/>
      <p:bldP build="whole" bldLvl="1" animBg="1" rev="0" advAuto="0" spid="278" grpId="105"/>
      <p:bldP build="whole" bldLvl="1" animBg="1" rev="0" advAuto="0" spid="262" grpId="75"/>
      <p:bldP build="whole" bldLvl="1" animBg="1" rev="0" advAuto="0" spid="268" grpId="88"/>
      <p:bldP build="whole" bldLvl="1" animBg="1" rev="0" advAuto="0" spid="293" grpId="91"/>
      <p:bldP build="whole" bldLvl="1" animBg="1" rev="0" advAuto="0" spid="239" grpId="52"/>
      <p:bldP build="whole" bldLvl="1" animBg="1" rev="0" advAuto="0" spid="291" grpId="117"/>
      <p:bldP build="whole" bldLvl="1" animBg="1" rev="0" advAuto="0" spid="286" grpId="3"/>
      <p:bldP build="whole" bldLvl="1" animBg="1" rev="0" advAuto="0" spid="268" grpId="98"/>
      <p:bldP build="whole" bldLvl="1" animBg="1" rev="0" advAuto="0" spid="245" grpId="58"/>
      <p:bldP build="whole" bldLvl="1" animBg="1" rev="0" advAuto="0" spid="286" grpId="7"/>
      <p:bldP build="whole" bldLvl="1" animBg="1" rev="0" advAuto="0" spid="297" grpId="95"/>
      <p:bldP build="whole" bldLvl="1" animBg="1" rev="0" advAuto="0" spid="250" grpId="63"/>
      <p:bldP build="whole" bldLvl="1" animBg="1" rev="0" advAuto="0" spid="204" grpId="9"/>
      <p:bldP build="whole" bldLvl="1" animBg="1" rev="0" advAuto="0" spid="205" grpId="11"/>
      <p:bldP build="whole" bldLvl="1" animBg="1" rev="0" advAuto="0" spid="261" grpId="74"/>
      <p:bldP build="whole" bldLvl="1" animBg="1" rev="0" advAuto="0" spid="237" grpId="50"/>
      <p:bldP build="whole" bldLvl="1" animBg="1" rev="0" advAuto="0" spid="203" grpId="16"/>
      <p:bldP build="whole" bldLvl="1" animBg="1" rev="0" advAuto="0" spid="280" grpId="109"/>
      <p:bldP build="whole" bldLvl="1" animBg="1" rev="0" advAuto="0" spid="218" grpId="31"/>
      <p:bldP build="whole" bldLvl="1" animBg="1" rev="0" advAuto="0" spid="293" grpId="118"/>
      <p:bldP build="whole" bldLvl="1" animBg="1" rev="0" advAuto="0" spid="294" grpId="92"/>
      <p:bldP build="whole" bldLvl="1" animBg="1" rev="0" advAuto="0" spid="297" grpId="120"/>
      <p:bldP build="whole" bldLvl="1" animBg="1" rev="0" advAuto="0" spid="229" grpId="42"/>
      <p:bldP build="whole" bldLvl="1" animBg="1" rev="0" advAuto="0" spid="274" grpId="101"/>
      <p:bldP build="whole" bldLvl="1" animBg="1" rev="0" advAuto="0" spid="269" grpId="85"/>
      <p:bldP build="whole" bldLvl="1" animBg="1" rev="0" advAuto="0" spid="215" grpId="28"/>
      <p:bldP build="whole" bldLvl="1" animBg="1" rev="0" advAuto="0" spid="270" grpId="96"/>
      <p:bldP build="whole" bldLvl="1" animBg="1" rev="0" advAuto="0" spid="279" grpId="107"/>
      <p:bldP build="whole" bldLvl="1" animBg="1" rev="0" advAuto="0" spid="225" grpId="38"/>
      <p:bldP build="whole" bldLvl="1" animBg="1" rev="0" advAuto="0" spid="265" grpId="78"/>
      <p:bldP build="whole" bldLvl="1" animBg="1" rev="0" advAuto="0" spid="270" grpId="106"/>
      <p:bldP build="whole" bldLvl="1" animBg="1" rev="0" advAuto="0" spid="202" grpId="12"/>
      <p:bldP build="whole" bldLvl="1" animBg="1" rev="0" advAuto="0" spid="266" grpId="80"/>
      <p:bldP build="whole" bldLvl="1" animBg="1" rev="0" advAuto="0" spid="294" grpId="119"/>
      <p:bldP build="whole" bldLvl="1" animBg="1" rev="0" advAuto="0" spid="223" grpId="36"/>
      <p:bldP build="whole" bldLvl="1" animBg="1" rev="0" advAuto="0" spid="257" grpId="70"/>
      <p:bldP build="whole" bldLvl="1" animBg="1" rev="0" advAuto="0" spid="267" grpId="87"/>
      <p:bldP build="whole" bldLvl="1" animBg="1" rev="0" advAuto="0" spid="267" grpId="97"/>
      <p:bldP build="whole" bldLvl="1" animBg="1" rev="0" advAuto="0" spid="259" grpId="72"/>
      <p:bldP build="whole" bldLvl="1" animBg="1" rev="0" advAuto="0" spid="219" grpId="32"/>
      <p:bldP build="whole" bldLvl="1" animBg="1" rev="0" advAuto="0" spid="271" grpId="90"/>
      <p:bldP build="whole" bldLvl="1" animBg="1" rev="0" advAuto="0" spid="275" grpId="102"/>
      <p:bldP build="whole" bldLvl="1" animBg="1" rev="0" advAuto="0" spid="252" grpId="65"/>
      <p:bldP build="whole" bldLvl="1" animBg="1" rev="0" advAuto="0" spid="206" grpId="15"/>
      <p:bldP build="whole" bldLvl="1" animBg="1" rev="0" advAuto="0" spid="292" grpId="108"/>
      <p:bldP build="whole" bldLvl="1" animBg="1" rev="0" advAuto="0" spid="254" grpId="67"/>
      <p:bldP build="whole" bldLvl="1" animBg="1" rev="0" advAuto="0" spid="206" grpId="17"/>
      <p:bldP build="whole" bldLvl="1" animBg="1" rev="0" advAuto="0" spid="211" grpId="22"/>
      <p:bldP build="whole" bldLvl="1" animBg="1" rev="0" advAuto="0" spid="211" grpId="24"/>
      <p:bldP build="whole" bldLvl="1" animBg="1" rev="0" advAuto="0" spid="263" grpId="7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Interactive Planning Phase</a:t>
            </a:r>
          </a:p>
        </p:txBody>
      </p:sp>
      <p:sp>
        <p:nvSpPr>
          <p:cNvPr id="301" name="Shape 301"/>
          <p:cNvSpPr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hape 302"/>
          <p:cNvSpPr/>
          <p:nvPr/>
        </p:nvSpPr>
        <p:spPr>
          <a:xfrm>
            <a:off x="5247927" y="2286000"/>
            <a:ext cx="2508946" cy="2348856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Get desired tip position from user</a:t>
            </a:r>
          </a:p>
        </p:txBody>
      </p:sp>
      <p:sp>
        <p:nvSpPr>
          <p:cNvPr id="303" name="Shape 303"/>
          <p:cNvSpPr/>
          <p:nvPr/>
        </p:nvSpPr>
        <p:spPr>
          <a:xfrm>
            <a:off x="8410227" y="4483100"/>
            <a:ext cx="2508946" cy="2348856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Roadmap planner</a:t>
            </a:r>
          </a:p>
        </p:txBody>
      </p:sp>
      <p:sp>
        <p:nvSpPr>
          <p:cNvPr id="304" name="Shape 304"/>
          <p:cNvSpPr/>
          <p:nvPr/>
        </p:nvSpPr>
        <p:spPr>
          <a:xfrm>
            <a:off x="5247927" y="6616700"/>
            <a:ext cx="2508946" cy="2348856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Iterative IK</a:t>
            </a:r>
          </a:p>
        </p:txBody>
      </p:sp>
      <p:sp>
        <p:nvSpPr>
          <p:cNvPr id="305" name="Shape 305"/>
          <p:cNvSpPr/>
          <p:nvPr/>
        </p:nvSpPr>
        <p:spPr>
          <a:xfrm>
            <a:off x="2085627" y="4483100"/>
            <a:ext cx="2508946" cy="2348856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Send motion plan to robot</a:t>
            </a:r>
          </a:p>
        </p:txBody>
      </p:sp>
      <p:sp>
        <p:nvSpPr>
          <p:cNvPr id="306" name="Shape 306"/>
          <p:cNvSpPr/>
          <p:nvPr/>
        </p:nvSpPr>
        <p:spPr>
          <a:xfrm>
            <a:off x="7758427" y="3523941"/>
            <a:ext cx="1931922" cy="9929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7" name="Shape 307"/>
          <p:cNvSpPr/>
          <p:nvPr/>
        </p:nvSpPr>
        <p:spPr>
          <a:xfrm flipH="1">
            <a:off x="7728221" y="6813490"/>
            <a:ext cx="1980544" cy="10429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8" name="Shape 308"/>
          <p:cNvSpPr/>
          <p:nvPr/>
        </p:nvSpPr>
        <p:spPr>
          <a:xfrm flipH="1" flipV="1">
            <a:off x="3247429" y="6842941"/>
            <a:ext cx="1986630" cy="9615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09" name="Shape 309"/>
          <p:cNvSpPr/>
          <p:nvPr/>
        </p:nvSpPr>
        <p:spPr>
          <a:xfrm flipV="1">
            <a:off x="3267385" y="3343473"/>
            <a:ext cx="1958432" cy="11518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10" name="Shape 310"/>
          <p:cNvSpPr/>
          <p:nvPr/>
        </p:nvSpPr>
        <p:spPr>
          <a:xfrm>
            <a:off x="10287000" y="2120900"/>
            <a:ext cx="2386063" cy="1995538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Collision-free roadmap</a:t>
            </a:r>
          </a:p>
        </p:txBody>
      </p:sp>
      <p:sp>
        <p:nvSpPr>
          <p:cNvPr id="311" name="Shape 311"/>
          <p:cNvSpPr/>
          <p:nvPr/>
        </p:nvSpPr>
        <p:spPr>
          <a:xfrm flipH="1">
            <a:off x="10954433" y="4131766"/>
            <a:ext cx="490649" cy="490648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  <p:sp>
        <p:nvSpPr>
          <p:cNvPr id="314" name="Shape 3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5" name="coll-mes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516" y="2317750"/>
            <a:ext cx="4280583" cy="255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Phantom_Touch_X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625" y="4890980"/>
            <a:ext cx="4372365" cy="4372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nterface-1-cropp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2606" y="3169697"/>
            <a:ext cx="5166805" cy="51668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Evaluation</a:t>
            </a:r>
          </a:p>
        </p:txBody>
      </p:sp>
      <p:sp>
        <p:nvSpPr>
          <p:cNvPr id="320" name="Shape 3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1" name="interactiv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2120900"/>
            <a:ext cx="9144000" cy="6858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Quantitative Experiment</a:t>
            </a:r>
          </a:p>
        </p:txBody>
      </p:sp>
      <p:sp>
        <p:nvSpPr>
          <p:cNvPr id="324" name="Shape 3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50,000 random (start, goal) pairs of robot configurations</a:t>
            </a:r>
          </a:p>
          <a:p>
            <a:pPr/>
            <a:r>
              <a:t>3 versions of our motion planner:</a:t>
            </a:r>
          </a:p>
          <a:p>
            <a:pPr lvl="1"/>
            <a:r>
              <a:t>IK only</a:t>
            </a:r>
          </a:p>
          <a:p>
            <a:pPr lvl="1"/>
            <a:r>
              <a:t>Roadmap only</a:t>
            </a:r>
          </a:p>
          <a:p>
            <a:pPr lvl="1"/>
            <a:r>
              <a:t>IK + Roadmap (Full)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28" name="Shape 3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9" name="Screen Shot 2014-05-15 at 1.06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3028950"/>
            <a:ext cx="9423400" cy="369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32" name="Shape 3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3" name="Screen Shot 2014-05-15 at 1.06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50" y="3041650"/>
            <a:ext cx="9461500" cy="367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creen Shot 2014-05-15 at 1.09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50" y="5281016"/>
            <a:ext cx="6739168" cy="3735082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37" name="Chart 337"/>
          <p:cNvGraphicFramePr/>
          <p:nvPr/>
        </p:nvGraphicFramePr>
        <p:xfrm>
          <a:off x="1949890" y="902151"/>
          <a:ext cx="9105020" cy="437206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338" name="Shape 338"/>
          <p:cNvSpPr/>
          <p:nvPr/>
        </p:nvSpPr>
        <p:spPr>
          <a:xfrm>
            <a:off x="3180283" y="247650"/>
            <a:ext cx="73554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Roadmap computation time (hours)</a:t>
            </a:r>
          </a:p>
        </p:txBody>
      </p:sp>
      <p:pic>
        <p:nvPicPr>
          <p:cNvPr id="339" name="Screen Shot 2014-05-15 at 1.09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5281016"/>
            <a:ext cx="6972152" cy="3735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42" name="Shape 342"/>
          <p:cNvSpPr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43" name="Table 343"/>
          <p:cNvGraphicFramePr/>
          <p:nvPr/>
        </p:nvGraphicFramePr>
        <p:xfrm>
          <a:off x="1270000" y="2794000"/>
          <a:ext cx="10464800" cy="57150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2616200"/>
                <a:gridCol w="2616200"/>
                <a:gridCol w="2616200"/>
                <a:gridCol w="2616200"/>
              </a:tblGrid>
              <a:tr h="14287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Roadmap Computation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# Vertices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Memory usage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Computation time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3,113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110 MB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 hour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Medium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5,837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166 MB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 hours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2875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11,019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350 MB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 hours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46" name="Shape 346"/>
          <p:cNvSpPr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7" name="Screen Shot 2014-05-15 at 1.09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495550"/>
            <a:ext cx="8890000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rototype-pic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9517" y="3335048"/>
            <a:ext cx="5484666" cy="33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Concentric Tube Robots</a:t>
            </a:r>
          </a:p>
        </p:txBody>
      </p:sp>
      <p:pic>
        <p:nvPicPr>
          <p:cNvPr id="128" name="tentacl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400" y="2781300"/>
            <a:ext cx="5703071" cy="42773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29" name="Shape 12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Shape 130"/>
          <p:cNvSpPr/>
          <p:nvPr/>
        </p:nvSpPr>
        <p:spPr>
          <a:xfrm>
            <a:off x="1802942" y="7029449"/>
            <a:ext cx="4522116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Dr D. Caleb Rucker and Dr. Robert J. Webster III</a:t>
            </a:r>
          </a:p>
        </p:txBody>
      </p:sp>
      <p:pic>
        <p:nvPicPr>
          <p:cNvPr id="131" name="image_side_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5300" y="2781300"/>
            <a:ext cx="5753100" cy="51744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32" name="LungWithVesselsCr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9517" y="2626176"/>
            <a:ext cx="5484666" cy="54846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  <p:bldP build="whole" bldLvl="1" animBg="1" rev="0" advAuto="0" spid="132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50" name="Shape 350"/>
          <p:cNvSpPr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1" name="Screen Shot 2014-05-15 at 1.09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8850" y="2508250"/>
            <a:ext cx="8547100" cy="473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354" name="Shape 3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lu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54900" y="3949700"/>
            <a:ext cx="22352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heart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29800" y="4394200"/>
            <a:ext cx="1651000" cy="1651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7121829" y="6324600"/>
            <a:ext cx="47809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Dynamic environments</a:t>
            </a:r>
          </a:p>
        </p:txBody>
      </p:sp>
      <p:pic>
        <p:nvPicPr>
          <p:cNvPr id="358" name="tentacle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525" y="2129384"/>
            <a:ext cx="4425150" cy="33188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359" name="Shape 359"/>
          <p:cNvSpPr/>
          <p:nvPr/>
        </p:nvSpPr>
        <p:spPr>
          <a:xfrm>
            <a:off x="1542415" y="5569571"/>
            <a:ext cx="41033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Physical integration</a:t>
            </a:r>
          </a:p>
        </p:txBody>
      </p:sp>
      <p:pic>
        <p:nvPicPr>
          <p:cNvPr id="360" name="davinci-consol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27658" y="6235700"/>
            <a:ext cx="2532884" cy="269364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1906422" y="8820150"/>
            <a:ext cx="37563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Surgeon interface</a:t>
            </a:r>
          </a:p>
        </p:txBody>
      </p:sp>
      <p:sp>
        <p:nvSpPr>
          <p:cNvPr id="362" name="Shape 362"/>
          <p:cNvSpPr/>
          <p:nvPr/>
        </p:nvSpPr>
        <p:spPr>
          <a:xfrm>
            <a:off x="4480610" y="8604249"/>
            <a:ext cx="20115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Intuitive Surgical Inc.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Acknowledgements</a:t>
            </a:r>
          </a:p>
        </p:txBody>
      </p:sp>
      <p:sp>
        <p:nvSpPr>
          <p:cNvPr id="365" name="Shape 3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6" name="nsf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900" y="2520950"/>
            <a:ext cx="2108200" cy="212090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hape 367"/>
          <p:cNvSpPr/>
          <p:nvPr/>
        </p:nvSpPr>
        <p:spPr>
          <a:xfrm>
            <a:off x="1110386" y="4552950"/>
            <a:ext cx="4332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GRFP DGE-1144081</a:t>
            </a:r>
          </a:p>
        </p:txBody>
      </p:sp>
      <p:sp>
        <p:nvSpPr>
          <p:cNvPr id="368" name="Shape 368"/>
          <p:cNvSpPr/>
          <p:nvPr/>
        </p:nvSpPr>
        <p:spPr>
          <a:xfrm>
            <a:off x="1986838" y="5060950"/>
            <a:ext cx="2579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IIS-0905344</a:t>
            </a:r>
          </a:p>
        </p:txBody>
      </p:sp>
      <p:sp>
        <p:nvSpPr>
          <p:cNvPr id="369" name="Shape 369"/>
          <p:cNvSpPr/>
          <p:nvPr/>
        </p:nvSpPr>
        <p:spPr>
          <a:xfrm>
            <a:off x="1986838" y="5581650"/>
            <a:ext cx="2579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IIS-1149965</a:t>
            </a:r>
          </a:p>
        </p:txBody>
      </p:sp>
      <p:pic>
        <p:nvPicPr>
          <p:cNvPr id="370" name="ni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2600" y="2498725"/>
            <a:ext cx="2159000" cy="215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7663510" y="4756150"/>
            <a:ext cx="3037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R01EB017467</a:t>
            </a:r>
          </a:p>
        </p:txBody>
      </p:sp>
      <p:sp>
        <p:nvSpPr>
          <p:cNvPr id="372" name="Shape 372"/>
          <p:cNvSpPr/>
          <p:nvPr/>
        </p:nvSpPr>
        <p:spPr>
          <a:xfrm>
            <a:off x="7663510" y="5289550"/>
            <a:ext cx="30371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R21EB017952</a:t>
            </a:r>
          </a:p>
        </p:txBody>
      </p:sp>
      <p:pic>
        <p:nvPicPr>
          <p:cNvPr id="373" name="vandy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5585" y="5778500"/>
            <a:ext cx="2298701" cy="237728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5105209" y="8083550"/>
            <a:ext cx="20194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MED Lab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Shape 377"/>
          <p:cNvSpPr/>
          <p:nvPr/>
        </p:nvSpPr>
        <p:spPr>
          <a:xfrm>
            <a:off x="3848125" y="8388350"/>
            <a:ext cx="53085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Contact: </a:t>
            </a:r>
            <a:r>
              <a:rPr u="sng">
                <a:hlinkClick r:id="rId2" invalidUrl="" action="" tgtFrame="" tooltip="" history="1" highlightClick="0" endSnd="0"/>
              </a:rPr>
              <a:t>luis@cs.unc.edu</a:t>
            </a:r>
          </a:p>
        </p:txBody>
      </p:sp>
      <p:sp>
        <p:nvSpPr>
          <p:cNvPr id="378" name="Shape 378"/>
          <p:cNvSpPr/>
          <p:nvPr>
            <p:ph type="title"/>
          </p:nvPr>
        </p:nvSpPr>
        <p:spPr>
          <a:xfrm>
            <a:off x="1270000" y="203200"/>
            <a:ext cx="10464800" cy="2002483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pPr/>
            <a:r>
              <a:t>Interactive-rate Motion Planning for Concentric Tube Robots</a:t>
            </a:r>
          </a:p>
        </p:txBody>
      </p:sp>
      <p:pic>
        <p:nvPicPr>
          <p:cNvPr id="379" name="interactiv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5620" y="2359431"/>
            <a:ext cx="7833560" cy="58751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they work?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6" name="planning-variables-new.pdf"/>
          <p:cNvPicPr>
            <a:picLocks noChangeAspect="1"/>
          </p:cNvPicPr>
          <p:nvPr/>
        </p:nvPicPr>
        <p:blipFill>
          <a:blip r:embed="rId2">
            <a:extLst/>
          </a:blip>
          <a:srcRect l="0" t="20331" r="356" b="33473"/>
          <a:stretch>
            <a:fillRect/>
          </a:stretch>
        </p:blipFill>
        <p:spPr>
          <a:xfrm>
            <a:off x="2294686" y="3263900"/>
            <a:ext cx="8415383" cy="349261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3489640" y="8401046"/>
            <a:ext cx="6025520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Manual control is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unintuitive</a:t>
            </a:r>
          </a:p>
        </p:txBody>
      </p:sp>
      <p:sp>
        <p:nvSpPr>
          <p:cNvPr id="138" name="Shape 138"/>
          <p:cNvSpPr/>
          <p:nvPr/>
        </p:nvSpPr>
        <p:spPr>
          <a:xfrm>
            <a:off x="2625344" y="6788150"/>
            <a:ext cx="77541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C-space: (</a:t>
            </a:r>
            <a:r>
              <a:rPr i="1"/>
              <a:t>n</a:t>
            </a:r>
            <a:r>
              <a:t> rotations x </a:t>
            </a:r>
            <a:r>
              <a:rPr i="1"/>
              <a:t>n </a:t>
            </a:r>
            <a:r>
              <a:t>translations)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Teleoperative System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cover-phanto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620" y="2658845"/>
            <a:ext cx="5699560" cy="5699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43" name="Shape 143"/>
          <p:cNvSpPr/>
          <p:nvPr/>
        </p:nvSpPr>
        <p:spPr>
          <a:xfrm>
            <a:off x="7136159" y="3317031"/>
            <a:ext cx="5456536" cy="3621188"/>
          </a:xfrm>
          <a:prstGeom prst="roundRect">
            <a:avLst>
              <a:gd name="adj" fmla="val 1527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Accurate</a:t>
            </a:r>
          </a:p>
          <a:p>
            <a:pPr algn="l">
              <a:defRPr>
                <a:solidFill>
                  <a:srgbClr val="FFFFFF"/>
                </a:solidFill>
              </a:defRPr>
            </a:pPr>
          </a:p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Safe (collision-free)</a:t>
            </a:r>
          </a:p>
          <a:p>
            <a:pPr algn="l">
              <a:defRPr>
                <a:solidFill>
                  <a:srgbClr val="FFFFFF"/>
                </a:solidFill>
              </a:defRPr>
            </a:pPr>
          </a:p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Fast (interactive rates)</a:t>
            </a:r>
          </a:p>
        </p:txBody>
      </p:sp>
      <p:sp>
        <p:nvSpPr>
          <p:cNvPr id="144" name="Shape 144"/>
          <p:cNvSpPr/>
          <p:nvPr/>
        </p:nvSpPr>
        <p:spPr>
          <a:xfrm>
            <a:off x="6991984" y="7232649"/>
            <a:ext cx="574488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Let’s use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motion planning</a:t>
            </a:r>
            <a:r>
              <a:t>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147" name="Shape 147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" name="Shape 148"/>
          <p:cNvSpPr/>
          <p:nvPr/>
        </p:nvSpPr>
        <p:spPr>
          <a:xfrm>
            <a:off x="602183" y="2393949"/>
            <a:ext cx="1010823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Accuracy requires complex kinematic modeling:</a:t>
            </a:r>
          </a:p>
          <a:p>
            <a:pPr marL="444500" indent="-444500" algn="l">
              <a:buSzPct val="75000"/>
              <a:buChar char="•"/>
            </a:pPr>
            <a:r>
              <a:t>Dupont et al.</a:t>
            </a:r>
          </a:p>
          <a:p>
            <a:pPr marL="444500" indent="-444500" algn="l">
              <a:buSzPct val="75000"/>
              <a:buChar char="•"/>
            </a:pPr>
            <a:r>
              <a:t>Webster et al.</a:t>
            </a:r>
          </a:p>
        </p:txBody>
      </p:sp>
      <p:pic>
        <p:nvPicPr>
          <p:cNvPr id="149" name="Screen Shot 2014-06-01 at 3.19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70850" y="5511800"/>
            <a:ext cx="2849751" cy="2691193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7267103" y="8324850"/>
            <a:ext cx="44572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~0.0000001 seconds</a:t>
            </a:r>
          </a:p>
        </p:txBody>
      </p:sp>
      <p:pic>
        <p:nvPicPr>
          <p:cNvPr id="151" name="tentacle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967" y="5439125"/>
            <a:ext cx="3815923" cy="28619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52" name="Shape 152"/>
          <p:cNvSpPr/>
          <p:nvPr/>
        </p:nvSpPr>
        <p:spPr>
          <a:xfrm>
            <a:off x="1267713" y="8337550"/>
            <a:ext cx="344043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~0.001 seconds</a:t>
            </a:r>
          </a:p>
        </p:txBody>
      </p:sp>
      <p:sp>
        <p:nvSpPr>
          <p:cNvPr id="153" name="Shape 153"/>
          <p:cNvSpPr/>
          <p:nvPr/>
        </p:nvSpPr>
        <p:spPr>
          <a:xfrm>
            <a:off x="4272635" y="4552950"/>
            <a:ext cx="44595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FK computation time:</a:t>
            </a:r>
          </a:p>
        </p:txBody>
      </p:sp>
      <p:sp>
        <p:nvSpPr>
          <p:cNvPr id="154" name="Shape 154"/>
          <p:cNvSpPr/>
          <p:nvPr/>
        </p:nvSpPr>
        <p:spPr>
          <a:xfrm>
            <a:off x="9982555" y="7905749"/>
            <a:ext cx="165029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Rethink Robotics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Screen Shot 2014-05-15 at 9.10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50" y="622300"/>
            <a:ext cx="1407000" cy="201945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357031" y="2700223"/>
            <a:ext cx="329643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Sears and Dupont, 2007</a:t>
            </a:r>
          </a:p>
        </p:txBody>
      </p:sp>
      <p:pic>
        <p:nvPicPr>
          <p:cNvPr id="159" name="Screen Shot 2014-05-15 at 9.13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7874" y="2248353"/>
            <a:ext cx="3081635" cy="22989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60" name="Shape 160"/>
          <p:cNvSpPr/>
          <p:nvPr/>
        </p:nvSpPr>
        <p:spPr>
          <a:xfrm>
            <a:off x="4449386" y="4648199"/>
            <a:ext cx="25986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Dupont et al., 2010</a:t>
            </a:r>
          </a:p>
        </p:txBody>
      </p:sp>
      <p:pic>
        <p:nvPicPr>
          <p:cNvPr id="161" name="Screen Shot 2014-05-15 at 9.15.4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55050" y="1450709"/>
            <a:ext cx="3076551" cy="273228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8424751" y="4279899"/>
            <a:ext cx="357276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Rucker and Webster, 2011</a:t>
            </a:r>
          </a:p>
        </p:txBody>
      </p:sp>
      <p:pic>
        <p:nvPicPr>
          <p:cNvPr id="163" name="side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9424" y="5338326"/>
            <a:ext cx="3076552" cy="27688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4" name="Shape 164"/>
          <p:cNvSpPr/>
          <p:nvPr/>
        </p:nvSpPr>
        <p:spPr>
          <a:xfrm>
            <a:off x="2668689" y="8111756"/>
            <a:ext cx="35780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Torres and Alterovitz, 2011</a:t>
            </a:r>
          </a:p>
        </p:txBody>
      </p:sp>
      <p:pic>
        <p:nvPicPr>
          <p:cNvPr id="165" name="patel20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945" y="3589108"/>
            <a:ext cx="2469787" cy="257538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76990" y="6207124"/>
            <a:ext cx="19816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Xu et al., 2013</a:t>
            </a:r>
          </a:p>
        </p:txBody>
      </p:sp>
      <p:pic>
        <p:nvPicPr>
          <p:cNvPr id="167" name="Screen Shot 2014-06-01 at 2.13.32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64762" y="5338326"/>
            <a:ext cx="2580415" cy="32905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68" name="Shape 168"/>
          <p:cNvSpPr/>
          <p:nvPr/>
        </p:nvSpPr>
        <p:spPr>
          <a:xfrm>
            <a:off x="6160408" y="8635999"/>
            <a:ext cx="35891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Trovato and Popovic, 2009</a:t>
            </a:r>
          </a:p>
        </p:txBody>
      </p:sp>
      <p:pic>
        <p:nvPicPr>
          <p:cNvPr id="169" name="Screen Shot 2014-06-01 at 2.18.38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901263" y="4858687"/>
            <a:ext cx="2463801" cy="2374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0" name="Shape 170"/>
          <p:cNvSpPr/>
          <p:nvPr/>
        </p:nvSpPr>
        <p:spPr>
          <a:xfrm>
            <a:off x="9273902" y="7180912"/>
            <a:ext cx="371852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Bergeles and Dupont, 2013</a:t>
            </a:r>
          </a:p>
        </p:txBody>
      </p:sp>
      <p:sp>
        <p:nvSpPr>
          <p:cNvPr id="171" name="Shape 171"/>
          <p:cNvSpPr/>
          <p:nvPr/>
        </p:nvSpPr>
        <p:spPr>
          <a:xfrm>
            <a:off x="2886017" y="339777"/>
            <a:ext cx="7791566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900"/>
            </a:lvl1pPr>
          </a:lstStyle>
          <a:p>
            <a:pPr/>
            <a:r>
              <a:t>Prior Planning 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Our new planner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cover-phantom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620" y="2658845"/>
            <a:ext cx="5699560" cy="56995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6" name="Shape 176"/>
          <p:cNvSpPr/>
          <p:nvPr/>
        </p:nvSpPr>
        <p:spPr>
          <a:xfrm>
            <a:off x="7136159" y="3317031"/>
            <a:ext cx="5456536" cy="3621188"/>
          </a:xfrm>
          <a:prstGeom prst="roundRect">
            <a:avLst>
              <a:gd name="adj" fmla="val 1527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Accurate</a:t>
            </a:r>
          </a:p>
          <a:p>
            <a:pPr algn="l">
              <a:defRPr>
                <a:solidFill>
                  <a:srgbClr val="FFFFFF"/>
                </a:solidFill>
              </a:defRPr>
            </a:pPr>
          </a:p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Safe (collision-free)</a:t>
            </a:r>
          </a:p>
          <a:p>
            <a:pPr algn="l">
              <a:defRPr>
                <a:solidFill>
                  <a:srgbClr val="FFFFFF"/>
                </a:solidFill>
              </a:defRPr>
            </a:pPr>
          </a:p>
          <a:p>
            <a:pPr marL="444500" indent="-444500" algn="l">
              <a:buSzPct val="75000"/>
              <a:buChar char="•"/>
              <a:defRPr>
                <a:solidFill>
                  <a:srgbClr val="FFFFFF"/>
                </a:solidFill>
              </a:defRPr>
            </a:pPr>
            <a:r>
              <a:t>Fast (interactive rates)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do it?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Shape 180"/>
          <p:cNvSpPr/>
          <p:nvPr/>
        </p:nvSpPr>
        <p:spPr>
          <a:xfrm>
            <a:off x="2133600" y="3149600"/>
            <a:ext cx="3625602" cy="4808786"/>
          </a:xfrm>
          <a:prstGeom prst="roundRect">
            <a:avLst>
              <a:gd name="adj" fmla="val 14431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Precomputation Phase</a:t>
            </a:r>
          </a:p>
        </p:txBody>
      </p:sp>
      <p:sp>
        <p:nvSpPr>
          <p:cNvPr id="181" name="Shape 181"/>
          <p:cNvSpPr/>
          <p:nvPr/>
        </p:nvSpPr>
        <p:spPr>
          <a:xfrm>
            <a:off x="7366000" y="3149600"/>
            <a:ext cx="3625602" cy="4808786"/>
          </a:xfrm>
          <a:prstGeom prst="roundRect">
            <a:avLst>
              <a:gd name="adj" fmla="val 14431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Interactive Planning Phase</a:t>
            </a:r>
          </a:p>
        </p:txBody>
      </p:sp>
      <p:sp>
        <p:nvSpPr>
          <p:cNvPr id="182" name="Shape 182"/>
          <p:cNvSpPr/>
          <p:nvPr/>
        </p:nvSpPr>
        <p:spPr>
          <a:xfrm>
            <a:off x="5767415" y="5323036"/>
            <a:ext cx="159037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3" name="Shape 183"/>
          <p:cNvSpPr/>
          <p:nvPr/>
        </p:nvSpPr>
        <p:spPr>
          <a:xfrm>
            <a:off x="1157125" y="8312150"/>
            <a:ext cx="10810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Motivation: minimize online kinematics computations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Precomputation Phase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Shape 187"/>
          <p:cNvSpPr/>
          <p:nvPr/>
        </p:nvSpPr>
        <p:spPr>
          <a:xfrm>
            <a:off x="1079500" y="3264098"/>
            <a:ext cx="4323358" cy="4712098"/>
          </a:xfrm>
          <a:prstGeom prst="roundRect">
            <a:avLst>
              <a:gd name="adj" fmla="val 1695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537462" y="2609949"/>
            <a:ext cx="11562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</a:t>
            </a:r>
          </a:p>
        </p:txBody>
      </p:sp>
      <p:pic>
        <p:nvPicPr>
          <p:cNvPr id="189" name="coll-mes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6116" y="3498850"/>
            <a:ext cx="3006323" cy="1794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4-05-15 at 10.32.0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700" y="5534943"/>
            <a:ext cx="3265155" cy="17367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91" name="Shape 191"/>
          <p:cNvSpPr/>
          <p:nvPr/>
        </p:nvSpPr>
        <p:spPr>
          <a:xfrm>
            <a:off x="7257719" y="3486249"/>
            <a:ext cx="1511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Output</a:t>
            </a:r>
          </a:p>
        </p:txBody>
      </p:sp>
      <p:sp>
        <p:nvSpPr>
          <p:cNvPr id="192" name="Shape 192"/>
          <p:cNvSpPr/>
          <p:nvPr/>
        </p:nvSpPr>
        <p:spPr>
          <a:xfrm>
            <a:off x="5386189" y="5528915"/>
            <a:ext cx="192944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93" name="Screen Shot 2014-06-02 at 11.19.03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34250" y="4162780"/>
            <a:ext cx="5172109" cy="2732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DCC5CC95643749BB45A8C0EE162BB6" ma:contentTypeVersion="4" ma:contentTypeDescription="Create a new document." ma:contentTypeScope="" ma:versionID="07260abd912bf08988d68e1e5f6e763f">
  <xsd:schema xmlns:xsd="http://www.w3.org/2001/XMLSchema" xmlns:xs="http://www.w3.org/2001/XMLSchema" xmlns:p="http://schemas.microsoft.com/office/2006/metadata/properties" xmlns:ns2="65665fc2-422e-4923-9116-676fb7f3f55d" targetNamespace="http://schemas.microsoft.com/office/2006/metadata/properties" ma:root="true" ma:fieldsID="fbbc0958df9ef380a4f346ff05a2d04f" ns2:_="">
    <xsd:import namespace="65665fc2-422e-4923-9116-676fb7f3f5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65fc2-422e-4923-9116-676fb7f3f5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6AE826-CEE0-4FCF-A87A-76122F49B368}"/>
</file>

<file path=customXml/itemProps2.xml><?xml version="1.0" encoding="utf-8"?>
<ds:datastoreItem xmlns:ds="http://schemas.openxmlformats.org/officeDocument/2006/customXml" ds:itemID="{B211BF88-145E-4D94-A26A-DF01E2BF8B85}"/>
</file>

<file path=customXml/itemProps3.xml><?xml version="1.0" encoding="utf-8"?>
<ds:datastoreItem xmlns:ds="http://schemas.openxmlformats.org/officeDocument/2006/customXml" ds:itemID="{D4B8B460-624D-43FC-AB42-C3A8FF587B2B}"/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0x0101006EDCC5CC95643749BB45A8C0EE162BB6</vt:lpwstr>
  </property>
</Properties>
</file>